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566" r:id="rId2"/>
    <p:sldId id="499" r:id="rId3"/>
    <p:sldId id="618" r:id="rId4"/>
    <p:sldId id="619" r:id="rId5"/>
    <p:sldId id="979" r:id="rId6"/>
    <p:sldId id="615" r:id="rId7"/>
    <p:sldId id="614" r:id="rId8"/>
    <p:sldId id="612" r:id="rId9"/>
    <p:sldId id="613" r:id="rId10"/>
    <p:sldId id="426" r:id="rId11"/>
    <p:sldId id="621" r:id="rId12"/>
    <p:sldId id="622" r:id="rId13"/>
    <p:sldId id="261" r:id="rId14"/>
    <p:sldId id="258" r:id="rId15"/>
    <p:sldId id="263" r:id="rId16"/>
    <p:sldId id="597" r:id="rId17"/>
    <p:sldId id="606" r:id="rId18"/>
    <p:sldId id="270" r:id="rId19"/>
    <p:sldId id="271" r:id="rId20"/>
    <p:sldId id="582" r:id="rId21"/>
    <p:sldId id="599" r:id="rId22"/>
    <p:sldId id="608" r:id="rId23"/>
    <p:sldId id="282" r:id="rId24"/>
    <p:sldId id="982" r:id="rId25"/>
    <p:sldId id="983" r:id="rId26"/>
    <p:sldId id="984" r:id="rId27"/>
    <p:sldId id="539" r:id="rId28"/>
    <p:sldId id="603" r:id="rId29"/>
    <p:sldId id="268" r:id="rId30"/>
    <p:sldId id="596" r:id="rId31"/>
    <p:sldId id="598" r:id="rId32"/>
    <p:sldId id="605" r:id="rId33"/>
    <p:sldId id="607" r:id="rId3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C42FA5-0573-478C-AE2B-D428E27EC252}">
          <p14:sldIdLst>
            <p14:sldId id="566"/>
          </p14:sldIdLst>
        </p14:section>
        <p14:section name="AI - In the hype" id="{36C0A75F-9FCF-494A-BD00-00A32524802B}">
          <p14:sldIdLst>
            <p14:sldId id="499"/>
            <p14:sldId id="618"/>
            <p14:sldId id="619"/>
            <p14:sldId id="979"/>
          </p14:sldIdLst>
        </p14:section>
        <p14:section name="History" id="{FB27D9EC-37BD-4C3E-8E4A-4CD197C0AABE}">
          <p14:sldIdLst>
            <p14:sldId id="615"/>
            <p14:sldId id="614"/>
            <p14:sldId id="612"/>
            <p14:sldId id="613"/>
          </p14:sldIdLst>
        </p14:section>
        <p14:section name="Intelligence" id="{6B924F21-8EBF-49B3-8720-9CA238DDBB0D}">
          <p14:sldIdLst>
            <p14:sldId id="426"/>
            <p14:sldId id="621"/>
            <p14:sldId id="622"/>
            <p14:sldId id="261"/>
            <p14:sldId id="258"/>
            <p14:sldId id="263"/>
            <p14:sldId id="597"/>
            <p14:sldId id="606"/>
            <p14:sldId id="270"/>
            <p14:sldId id="271"/>
          </p14:sldIdLst>
        </p14:section>
        <p14:section name="AI NN" id="{96127499-8B75-448E-9A65-0898A356CBF4}">
          <p14:sldIdLst>
            <p14:sldId id="582"/>
            <p14:sldId id="599"/>
            <p14:sldId id="608"/>
            <p14:sldId id="282"/>
            <p14:sldId id="982"/>
            <p14:sldId id="983"/>
            <p14:sldId id="984"/>
          </p14:sldIdLst>
        </p14:section>
        <p14:section name="Data" id="{129E31EB-6A78-4BFB-BE5E-6F3155C557D1}">
          <p14:sldIdLst>
            <p14:sldId id="539"/>
            <p14:sldId id="603"/>
            <p14:sldId id="268"/>
          </p14:sldIdLst>
        </p14:section>
        <p14:section name="Python" id="{9B89D132-4487-460C-9FE3-10B640247C5B}">
          <p14:sldIdLst>
            <p14:sldId id="596"/>
            <p14:sldId id="598"/>
            <p14:sldId id="605"/>
            <p14:sldId id="6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4" autoAdjust="0"/>
    <p:restoredTop sz="93522" autoAdjust="0"/>
  </p:normalViewPr>
  <p:slideViewPr>
    <p:cSldViewPr snapToGrid="0">
      <p:cViewPr>
        <p:scale>
          <a:sx n="100" d="100"/>
          <a:sy n="100" d="100"/>
        </p:scale>
        <p:origin x="105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4DBC7-3A2A-4536-917A-1221950D2E55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9A922-8050-4AD8-8ECB-D46C80B0FB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4808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53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Vad är datorn bra på, vad är vi bra på.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212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20176D56-4F18-499F-92BC-B6592C930F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1836CF2-B7CD-4991-95E6-DB9A86873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E84EDBC8-6148-470F-9D41-0BF2E8A585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8FA0E58-0FA4-4834-9E00-441475E16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A9209A52-170B-4A76-84C1-6F685648D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2D727DB-2844-4B30-A53C-79BD536CD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16182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892FD393-84A9-4E5A-927C-09392F6EE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88FFD1F-09AE-4B7F-A464-0E45D1ED3E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281714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4B2CA20D-3D49-439A-844D-D59D35B888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88340CB-69BB-4E81-9FAA-4C28DE093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913306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881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923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15273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46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472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65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02BC455B-8692-4391-B781-A324DD892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814D66A2-1218-492D-9C77-7239AD6D1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840255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000057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4021375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7005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840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ser morgondagens arbetsmarknad ut</a:t>
            </a:r>
          </a:p>
          <a:p>
            <a:r>
              <a:rPr lang="sv-SE" dirty="0"/>
              <a:t>Skillnad Europa/USA och Japan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22EBD-BBAC-421C-8A09-D2D2324E6070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697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Replacing muscles</a:t>
            </a:r>
          </a:p>
          <a:p>
            <a:r>
              <a:rPr lang="sv-SE" dirty="0"/>
              <a:t>Improve productability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7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716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107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D3EE-6032-4347-9013-53F31F12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F23A2-F2A9-49E0-97F7-881436330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7DF4A-CE0B-4D0D-8F6E-0FCEA09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02EB-6562-43D4-B6AC-53767EF1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05318-36A6-4302-8643-8E049E5F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3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049C-7E19-4518-9908-A3B80EF5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050EA-AF31-4339-ACBE-062FEB00F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5D47-0B46-4FC1-96D2-62E00803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C2488-3013-4FBE-AEE1-45650C12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2514F-7FA6-4351-83E8-3F770A1E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083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4733BE-18D4-45F2-B31B-82D26C6C9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EA82D-544B-43D8-B369-3B9F0D572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86086-2312-4673-BF56-ADC35E9E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91B7E-FA05-406E-B683-375E1B49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8FDA-53BE-4B48-9A14-EFF383CB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117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5331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7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97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9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0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4AF2-7748-4C82-8CED-A0007D3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759-DE2A-42C5-B057-0848BDD6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CD8B-1AF1-46DE-9CDF-DED1ED9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43E5-8FB5-4346-88F2-6137624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9FDE-1B2B-405A-B060-351DF8E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814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83B0-E46E-4FA3-9AE8-4D62EE1E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8430F-F9A0-4CFC-AF6D-1FD2E2075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2B3E4-66D5-417F-ABD4-69F58363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C45CC-5B4D-4307-A3EB-E0929B04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3EAB0-ACD0-4E26-A674-901326FC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95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66A9-74BC-49FD-992A-6E243E56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27B7-4160-4493-8B1D-B0BB89179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4E30B-FE16-48B7-82B0-65E873144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0D733-5ADB-4D35-A4B1-7A4C7844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5A43D-D4D1-463D-AC05-5CDD13E0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ABA16-7F9F-4ABE-B167-443E1C6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053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BC80-7ADC-4294-AFAF-AE48E4EC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F501F-90BC-4DCF-B4BC-992303B3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2248F-92F1-4CD9-AFA8-F6C4E969F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CC1C-AB62-4102-A10D-00DCCB4A3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2A3B6-DAD4-4BB9-840B-E0936B04D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1957F-D5B3-473E-AA2B-9C8AEBC7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0535BC-8DB9-43D0-8A77-C016284E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80BC4-6ADD-4A11-8724-68ACD877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349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FA-3195-4379-9224-67FDA94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9472F-D841-49D2-8C79-8029C960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B1F9D-1E21-4D75-923F-7FFBD9B6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3D223-282E-4731-AFB9-AA009DC8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249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F7199-E339-4EB4-A245-DFA9A380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37EBF-87E7-4F97-8C71-D1E517D2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D2DC1-02B2-4827-933C-C829ACA4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294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4F15-53A1-48B2-B271-BF30CA5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A47D-57E2-49EB-BA93-1A155D772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A852A-533D-44B1-BE08-94010E99E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AD185-31E1-4002-84DB-80F55CB7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A81B2-160B-427B-841D-AD01AFA2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10E94-9B1D-41E7-B3B1-BB4C888C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007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611A-A9D6-4002-AE4A-D2B448AF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9844FF-F8BF-4604-9B58-11F9690DC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82A44-C04D-41C5-8583-4765D12BB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26155-8AE2-4EF9-BC60-C00BF1BC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8D26E-1649-42C0-874F-3FA128A3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5D4E2-C3D4-4E8F-ADDA-285F8E51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778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8AD7A-85A1-4869-8A1C-E3A7CC72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804E-7586-46B5-8DB8-0269A56DA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AC812-1E08-4163-AE55-EDC36727D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3D0A3-6ED0-4898-BB92-024E85CDECD1}" type="datetimeFigureOut">
              <a:rPr lang="sv-SE" smtClean="0"/>
              <a:t>2019-05-27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4D10-AF8F-4B7B-B087-BE7C6FA5D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F0AD-346A-46C6-8103-EF5F6167B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742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72" r:id="rId13"/>
    <p:sldLayoutId id="2147483673" r:id="rId14"/>
    <p:sldLayoutId id="2147483674" r:id="rId15"/>
    <p:sldLayoutId id="214748369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Python and introduction to  neural nets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57C33-C607-4F39-94FD-853E5F7CD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And a little bit of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90E01-5E9C-4532-A104-34BC4B8B4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2" y="833452"/>
            <a:ext cx="673995" cy="8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intelligence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94B39FA-EE4C-4114-B495-71207AAC3ED8}"/>
              </a:ext>
            </a:extLst>
          </p:cNvPr>
          <p:cNvSpPr txBox="1">
            <a:spLocks/>
          </p:cNvSpPr>
          <p:nvPr/>
        </p:nvSpPr>
        <p:spPr>
          <a:xfrm>
            <a:off x="407988" y="3428999"/>
            <a:ext cx="5471988" cy="16983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Computers vs Humans</a:t>
            </a:r>
          </a:p>
        </p:txBody>
      </p:sp>
    </p:spTree>
    <p:extLst>
      <p:ext uri="{BB962C8B-B14F-4D97-AF65-F5344CB8AC3E}">
        <p14:creationId xmlns:p14="http://schemas.microsoft.com/office/powerpoint/2010/main" val="173362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>
                <a:solidFill>
                  <a:srgbClr val="FFFFFF"/>
                </a:solidFill>
              </a:rPr>
              <a:t>learn</a:t>
            </a:r>
            <a:endParaRPr lang="en-US" altLang="sv-SE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0" descr="https://upload.wikimedia.org/wikipedia/commons/thumb/1/1c/Convertible_Mercedes_Car_Driving_On_A_Highway.jpg/300px-Convertible_Mercedes_Car_Driving_On_A_Highway.jpg">
            <a:extLst>
              <a:ext uri="{FF2B5EF4-FFF2-40B4-BE49-F238E27FC236}">
                <a16:creationId xmlns:a16="http://schemas.microsoft.com/office/drawing/2014/main" id="{37F03B5A-DCDF-48A1-956F-491B94AA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581"/>
          <a:stretch/>
        </p:blipFill>
        <p:spPr bwMode="auto">
          <a:xfrm>
            <a:off x="317635" y="321733"/>
            <a:ext cx="415168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upload.wikimedia.org/wikipedia/commons/thumb/6/6e/Child-Messy-8207.jpg/220px-Child-Messy-8207.jpg">
            <a:extLst>
              <a:ext uri="{FF2B5EF4-FFF2-40B4-BE49-F238E27FC236}">
                <a16:creationId xmlns:a16="http://schemas.microsoft.com/office/drawing/2014/main" id="{070B6A5F-E7D4-4FBE-8664-A6807DDA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-1" b="36266"/>
          <a:stretch/>
        </p:blipFill>
        <p:spPr bwMode="auto">
          <a:xfrm>
            <a:off x="4638955" y="321733"/>
            <a:ext cx="3539976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e/e6/BFRB.Ribbbon.jpg/320px-BFRB.Ribbbon.jpg">
            <a:extLst>
              <a:ext uri="{FF2B5EF4-FFF2-40B4-BE49-F238E27FC236}">
                <a16:creationId xmlns:a16="http://schemas.microsoft.com/office/drawing/2014/main" id="{DF0F7954-EA77-4E2C-9B1B-B6EF457B4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4055"/>
          <a:stretch/>
        </p:blipFill>
        <p:spPr bwMode="auto">
          <a:xfrm>
            <a:off x="9015325" y="130295"/>
            <a:ext cx="2194560" cy="327846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https://upload.wikimedia.org/wikipedia/commons/thumb/7/75/Br%C3%A4nnbollsyran_2013_-_Lagen_tr%C3%A4nar.JPG/250px-Br%C3%A4nnbollsyran_2013_-_Lagen_tr%C3%A4nar.JPG">
            <a:extLst>
              <a:ext uri="{FF2B5EF4-FFF2-40B4-BE49-F238E27FC236}">
                <a16:creationId xmlns:a16="http://schemas.microsoft.com/office/drawing/2014/main" id="{D327D18E-82E4-419C-9C23-418FB761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7946" b="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43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 descr="https://upload.wikimedia.org/wikipedia/commons/7/77/Martian_face_viking_cropped.jpg">
            <a:extLst>
              <a:ext uri="{FF2B5EF4-FFF2-40B4-BE49-F238E27FC236}">
                <a16:creationId xmlns:a16="http://schemas.microsoft.com/office/drawing/2014/main" id="{3008C10F-FA19-4C58-BDA0-C81499CD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188" y="346167"/>
            <a:ext cx="181593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upload.wikimedia.org/wikipedia/commons/thumb/1/18/ECG_pacemaker_syndrome.svg/1024px-ECG_pacemaker_syndrome.svg.png">
            <a:extLst>
              <a:ext uri="{FF2B5EF4-FFF2-40B4-BE49-F238E27FC236}">
                <a16:creationId xmlns:a16="http://schemas.microsoft.com/office/drawing/2014/main" id="{4728A466-25FA-4F70-8E5E-28DB7F71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r="14294" b="-3"/>
          <a:stretch/>
        </p:blipFill>
        <p:spPr bwMode="auto">
          <a:xfrm>
            <a:off x="5092101" y="346167"/>
            <a:ext cx="1835245" cy="154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04245-9457-4B24-85C9-4B187B19C4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57" t="-130174" r="-6579" b="-101534"/>
          <a:stretch/>
        </p:blipFill>
        <p:spPr>
          <a:xfrm>
            <a:off x="9263566" y="346168"/>
            <a:ext cx="1733963" cy="15453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66" name="Picture 2" descr="https://upload.wikimedia.org/wikipedia/commons/thumb/3/3b/SteacieLibrary.jpg/1024px-SteacieLibrary.jpg">
            <a:extLst>
              <a:ext uri="{FF2B5EF4-FFF2-40B4-BE49-F238E27FC236}">
                <a16:creationId xmlns:a16="http://schemas.microsoft.com/office/drawing/2014/main" id="{E8CB5455-9674-4D2E-AB40-4E6D65220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r="4018" b="3"/>
          <a:stretch/>
        </p:blipFill>
        <p:spPr bwMode="auto">
          <a:xfrm>
            <a:off x="1091405" y="2639045"/>
            <a:ext cx="1881502" cy="15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s://upload.wikimedia.org/wikipedia/commons/thumb/5/57/Treble_a.svg/250px-Treble_a.svg.png">
            <a:extLst>
              <a:ext uri="{FF2B5EF4-FFF2-40B4-BE49-F238E27FC236}">
                <a16:creationId xmlns:a16="http://schemas.microsoft.com/office/drawing/2014/main" id="{ACD5EF61-B4AD-45C9-BD04-DA1C07FD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944" y="4940061"/>
            <a:ext cx="2569259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82152" y="2916520"/>
            <a:ext cx="3693538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Processing information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File:Mayors of Chatham Borough, New Jersey from 1897 to 1975.png">
            <a:extLst>
              <a:ext uri="{FF2B5EF4-FFF2-40B4-BE49-F238E27FC236}">
                <a16:creationId xmlns:a16="http://schemas.microsoft.com/office/drawing/2014/main" id="{0807DF6C-8B69-4CE2-A7BA-D1DC5B6CF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4" r="2" b="12746"/>
          <a:stretch/>
        </p:blipFill>
        <p:spPr bwMode="auto">
          <a:xfrm>
            <a:off x="4449829" y="3417570"/>
            <a:ext cx="3179408" cy="23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32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BB0EB588-F730-405B-AD60-7B8464856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0501"/>
            <a:ext cx="8229600" cy="1312863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000"/>
              <a:t>What is the difference between these tasks?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F963046E-9450-41AC-A2D2-96E3B0791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Humans are poor at </a:t>
            </a:r>
            <a:r>
              <a:rPr lang="en-GB" altLang="sv-SE" i="1"/>
              <a:t>computation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Exact, quantitative, inherently serial (although can sometimes be parallelised)</a:t>
            </a:r>
            <a:r>
              <a:rPr lang="ar-SA" altLang="sv-SE">
                <a:cs typeface="Arial" panose="020B0604020202020204" pitchFamily="34" charset="0"/>
              </a:rPr>
              <a:t>‏</a:t>
            </a:r>
            <a:endParaRPr lang="en-GB" altLang="sv-SE"/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Very few people can compete with a computer for even simple calculations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Humans are excellent at </a:t>
            </a:r>
            <a:r>
              <a:rPr lang="en-GB" altLang="sv-SE" i="1"/>
              <a:t>pattern recognition </a:t>
            </a:r>
            <a:r>
              <a:rPr lang="en-GB" altLang="sv-SE"/>
              <a:t>and</a:t>
            </a:r>
            <a:r>
              <a:rPr lang="en-GB" altLang="sv-SE" i="1"/>
              <a:t> association </a:t>
            </a:r>
            <a:r>
              <a:rPr lang="en-GB" altLang="sv-SE"/>
              <a:t>and other higher</a:t>
            </a:r>
            <a:r>
              <a:rPr lang="en-GB" altLang="sv-SE" i="1"/>
              <a:t> cognitive </a:t>
            </a:r>
            <a:r>
              <a:rPr lang="en-GB" altLang="sv-SE"/>
              <a:t>tasks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Inexact, qualitative, inherently parallel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Enormous effort has been spent trying to get computers to emulate this human performance, with only limited success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AF791F26-636F-4515-B541-743DFFF1F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/>
              <a:t>Background </a:t>
            </a:r>
            <a:r>
              <a:rPr lang="sv-SE" altLang="sv-SE"/>
              <a:t>(contd.)</a:t>
            </a:r>
            <a:endParaRPr lang="en-GB" altLang="sv-SE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363CE72-462C-47D6-B8DB-297F94E98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 human brain is amazing!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Here are a few things that brains can do: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Recognise someone you haven’t seen for 10 years, even if they have changed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Guess that a piece of music is by a particular composer from its “style”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Understand speech, even if the person speaking has a strong regional dialect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Instinctively “fill in” missing information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AE2E1AE6-D787-44CA-8FFC-B7B5F6D9A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0501"/>
            <a:ext cx="8229600" cy="1312863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000"/>
              <a:t>For what kinds of task is pattern recognition important?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702AC6D-0AB7-4836-8C8A-D36045BC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 vision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Electronic “noses”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ECG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Biometrics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Face recognition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Fingerprint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Handwriting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OCR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2093998-AD2F-4773-8DF0-966623F70303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>
          <a:xfrm>
            <a:off x="6172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Speech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Security systems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Forensics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Fault detection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Seismic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Friend/foe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Signal processing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Magic of new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DA5C-7B8B-4D20-86C1-DCBA669CE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Humans tend to think that everything that new methods for problem solving are magic and therefor they must be intelligent.</a:t>
            </a:r>
          </a:p>
          <a:p>
            <a:endParaRPr lang="sv-SE" dirty="0"/>
          </a:p>
          <a:p>
            <a:r>
              <a:rPr lang="sv-SE" dirty="0"/>
              <a:t>Find a problem? Do not walk straight to NN and ML. Ask youself might someone before have had this generalized problem, who did, how did they solve it.</a:t>
            </a:r>
          </a:p>
        </p:txBody>
      </p:sp>
    </p:spTree>
    <p:extLst>
      <p:ext uri="{BB962C8B-B14F-4D97-AF65-F5344CB8AC3E}">
        <p14:creationId xmlns:p14="http://schemas.microsoft.com/office/powerpoint/2010/main" val="297570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6000"/>
            <a:ext cx="8229600" cy="1143000"/>
          </a:xfrm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Lets do some coding!</a:t>
            </a:r>
          </a:p>
        </p:txBody>
      </p:sp>
    </p:spTree>
    <p:extLst>
      <p:ext uri="{BB962C8B-B14F-4D97-AF65-F5344CB8AC3E}">
        <p14:creationId xmlns:p14="http://schemas.microsoft.com/office/powerpoint/2010/main" val="3700832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8CDFCA38-3963-45DB-A453-7F47C4AD5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/>
              <a:t>From features to information…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41E6BD05-43D4-4704-AEAF-FE70196116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981575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Finally we have to classify or recognise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This is the pattern recognition task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How can we go about this?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Build an algorithm by hand?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Using formal syntax, e.g. grammars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Use a statistical method?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i.e. formulate a hypothesis and fit a model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Neither of these methods fits how the brain works….they are essentially </a:t>
            </a:r>
            <a:r>
              <a:rPr lang="en-GB" altLang="sv-SE" i="1"/>
              <a:t>computational </a:t>
            </a:r>
            <a:r>
              <a:rPr lang="en-GB" altLang="sv-SE"/>
              <a:t>methods which require some </a:t>
            </a:r>
            <a:r>
              <a:rPr lang="en-GB" altLang="sv-SE" i="1"/>
              <a:t>a priori</a:t>
            </a:r>
            <a:r>
              <a:rPr lang="en-GB" altLang="sv-SE"/>
              <a:t> information</a:t>
            </a:r>
          </a:p>
          <a:p>
            <a:pPr>
              <a:spcBef>
                <a:spcPts val="7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/>
          </a:p>
        </p:txBody>
      </p:sp>
    </p:spTree>
    <p:extLst>
      <p:ext uri="{BB962C8B-B14F-4D97-AF65-F5344CB8AC3E}">
        <p14:creationId xmlns:p14="http://schemas.microsoft.com/office/powerpoint/2010/main" val="2629596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780C2A14-B927-4D6B-89CE-D39DB3C004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/>
              <a:t>….using a cognitive approach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7C5E0B8-0139-4FC5-A3B5-708144218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5305425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 human brain solves these kind of problems in a cognitive way: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There is no explicit algorithm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i="1"/>
              <a:t>A prioi</a:t>
            </a:r>
            <a:r>
              <a:rPr lang="en-GB" altLang="sv-SE"/>
              <a:t> “common sense” information is often used, but in an implict way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 method is clearly adaptive, as we learn over time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 hardware (the brain!) is pretty important and is not like a regular computer</a:t>
            </a:r>
          </a:p>
          <a:p>
            <a:pPr lvl="1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/>
          </a:p>
          <a:p>
            <a:pPr lvl="1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/>
          </a:p>
        </p:txBody>
      </p:sp>
    </p:spTree>
    <p:extLst>
      <p:ext uri="{BB962C8B-B14F-4D97-AF65-F5344CB8AC3E}">
        <p14:creationId xmlns:p14="http://schemas.microsoft.com/office/powerpoint/2010/main" val="476608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Some slides introducing AI in the hype era and difference between west east.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7725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Neural nets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7319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Background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Why we don’t simply simulate humain’s brain ?</a:t>
            </a:r>
          </a:p>
          <a:p>
            <a:pPr lvl="1"/>
            <a:r>
              <a:rPr lang="sv-SE" altLang="sv-SE" dirty="0"/>
              <a:t>Car crash simulations</a:t>
            </a:r>
          </a:p>
          <a:p>
            <a:pPr lvl="1"/>
            <a:r>
              <a:rPr lang="sv-SE" altLang="sv-SE" dirty="0"/>
              <a:t>Aerodynamics of windmills</a:t>
            </a:r>
          </a:p>
          <a:p>
            <a:pPr lvl="1"/>
            <a:r>
              <a:rPr lang="sv-SE" altLang="sv-SE" dirty="0"/>
              <a:t>No governing equations</a:t>
            </a:r>
          </a:p>
          <a:p>
            <a:pPr lvl="1"/>
            <a:r>
              <a:rPr lang="sv-SE" altLang="sv-SE" dirty="0"/>
              <a:t>Does not really know how it works, but got a model.</a:t>
            </a:r>
          </a:p>
        </p:txBody>
      </p:sp>
    </p:spTree>
    <p:extLst>
      <p:ext uri="{BB962C8B-B14F-4D97-AF65-F5344CB8AC3E}">
        <p14:creationId xmlns:p14="http://schemas.microsoft.com/office/powerpoint/2010/main" val="1148297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Neural Nets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Artificial Neural Nets</a:t>
            </a:r>
          </a:p>
          <a:p>
            <a:pPr lvl="1"/>
            <a:r>
              <a:rPr lang="sv-SE" altLang="sv-SE" dirty="0"/>
              <a:t>All nodes connected to all nodes in next layer</a:t>
            </a:r>
          </a:p>
          <a:p>
            <a:pPr eaLnBrk="1" hangingPunct="1"/>
            <a:r>
              <a:rPr lang="sv-SE" altLang="sv-SE" dirty="0"/>
              <a:t>Recurrent Neural Nets</a:t>
            </a:r>
          </a:p>
          <a:p>
            <a:pPr lvl="1"/>
            <a:r>
              <a:rPr lang="sv-SE" altLang="sv-SE" dirty="0"/>
              <a:t>With stream of data</a:t>
            </a:r>
          </a:p>
          <a:p>
            <a:pPr lvl="1"/>
            <a:r>
              <a:rPr lang="sv-SE" altLang="sv-SE" dirty="0"/>
              <a:t>Voice detection</a:t>
            </a:r>
          </a:p>
          <a:p>
            <a:pPr lvl="1"/>
            <a:r>
              <a:rPr lang="sv-SE" altLang="sv-SE" dirty="0"/>
              <a:t>Prediction of maintanence</a:t>
            </a:r>
          </a:p>
          <a:p>
            <a:r>
              <a:rPr lang="sv-SE" altLang="sv-SE" dirty="0"/>
              <a:t>Convolutional Neural Nets</a:t>
            </a:r>
          </a:p>
          <a:p>
            <a:pPr lvl="1"/>
            <a:r>
              <a:rPr lang="sv-SE" altLang="sv-SE" dirty="0"/>
              <a:t>Images</a:t>
            </a:r>
          </a:p>
          <a:p>
            <a:pPr marL="457200" lvl="1" indent="0">
              <a:buNone/>
            </a:pPr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159185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Perceptron</a:t>
            </a:r>
          </a:p>
        </p:txBody>
      </p:sp>
      <p:sp>
        <p:nvSpPr>
          <p:cNvPr id="48131" name="Oval 2">
            <a:extLst>
              <a:ext uri="{FF2B5EF4-FFF2-40B4-BE49-F238E27FC236}">
                <a16:creationId xmlns:a16="http://schemas.microsoft.com/office/drawing/2014/main" id="{65CBEA25-4ECC-495E-9521-ABABF0C88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3252788"/>
            <a:ext cx="1524000" cy="1447800"/>
          </a:xfrm>
          <a:prstGeom prst="ellips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sv-SE" altLang="sv-SE" sz="1800">
              <a:solidFill>
                <a:schemeClr val="bg1"/>
              </a:solidFill>
            </a:endParaRPr>
          </a:p>
        </p:txBody>
      </p:sp>
      <p:sp>
        <p:nvSpPr>
          <p:cNvPr id="48132" name="Line 3">
            <a:extLst>
              <a:ext uri="{FF2B5EF4-FFF2-40B4-BE49-F238E27FC236}">
                <a16:creationId xmlns:a16="http://schemas.microsoft.com/office/drawing/2014/main" id="{DAF9A5F3-40D8-4BA3-ACC3-87BF5E5C3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8413" y="3252788"/>
            <a:ext cx="1066800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3" name="Line 4">
            <a:extLst>
              <a:ext uri="{FF2B5EF4-FFF2-40B4-BE49-F238E27FC236}">
                <a16:creationId xmlns:a16="http://schemas.microsoft.com/office/drawing/2014/main" id="{0B4D6137-138C-4600-BDBE-116CBB575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2213" y="3938589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61759923-6077-4116-9855-A7680FD0E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4613" y="4470401"/>
            <a:ext cx="1219200" cy="6127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5" name="Line 6">
            <a:extLst>
              <a:ext uri="{FF2B5EF4-FFF2-40B4-BE49-F238E27FC236}">
                <a16:creationId xmlns:a16="http://schemas.microsoft.com/office/drawing/2014/main" id="{6963FB36-9625-48F0-A3A2-B92CF77D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614" y="4167188"/>
            <a:ext cx="1587" cy="533400"/>
          </a:xfrm>
          <a:prstGeom prst="line">
            <a:avLst/>
          </a:prstGeom>
          <a:noFill/>
          <a:ln w="9360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6" name="Text Box 7">
            <a:extLst>
              <a:ext uri="{FF2B5EF4-FFF2-40B4-BE49-F238E27FC236}">
                <a16:creationId xmlns:a16="http://schemas.microsoft.com/office/drawing/2014/main" id="{72DB5F15-86B1-4418-B599-4481199D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6" y="3903664"/>
            <a:ext cx="942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>
                <a:latin typeface="Times New Roman" panose="02020603050405020304" pitchFamily="18" charset="0"/>
              </a:rPr>
              <a:t>Inputs</a:t>
            </a:r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AA8A51D3-3424-4E64-9290-9CF882F88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7214" y="3252788"/>
            <a:ext cx="1587" cy="1447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9" name="Text Box 10">
            <a:extLst>
              <a:ext uri="{FF2B5EF4-FFF2-40B4-BE49-F238E27FC236}">
                <a16:creationId xmlns:a16="http://schemas.microsoft.com/office/drawing/2014/main" id="{3E0A0611-554E-484A-8CAB-85A673003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1" y="3709989"/>
            <a:ext cx="333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GB" altLang="sv-SE" sz="2400">
                <a:latin typeface="Symbol" panose="05050102010706020507" pitchFamily="18" charset="2"/>
              </a:rPr>
              <a:t></a:t>
            </a:r>
          </a:p>
        </p:txBody>
      </p:sp>
      <p:sp>
        <p:nvSpPr>
          <p:cNvPr id="48140" name="Text Box 11">
            <a:extLst>
              <a:ext uri="{FF2B5EF4-FFF2-40B4-BE49-F238E27FC236}">
                <a16:creationId xmlns:a16="http://schemas.microsoft.com/office/drawing/2014/main" id="{D1862F57-6C0F-4D53-9838-7FA36CD89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2989263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8141" name="Text Box 12">
            <a:extLst>
              <a:ext uri="{FF2B5EF4-FFF2-40B4-BE49-F238E27FC236}">
                <a16:creationId xmlns:a16="http://schemas.microsoft.com/office/drawing/2014/main" id="{0B12C269-AB9E-4642-95D3-85A1FAA38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3481388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8142" name="Text Box 13">
            <a:extLst>
              <a:ext uri="{FF2B5EF4-FFF2-40B4-BE49-F238E27FC236}">
                <a16:creationId xmlns:a16="http://schemas.microsoft.com/office/drawing/2014/main" id="{C2344C7A-38D4-4515-947C-807E76D37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3" y="4700588"/>
            <a:ext cx="44465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48143" name="Line 14">
            <a:extLst>
              <a:ext uri="{FF2B5EF4-FFF2-40B4-BE49-F238E27FC236}">
                <a16:creationId xmlns:a16="http://schemas.microsoft.com/office/drawing/2014/main" id="{7A3A9F2D-317E-431D-9586-2FFF01AEF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9213" y="3938589"/>
            <a:ext cx="10668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4" name="Text Box 15">
            <a:extLst>
              <a:ext uri="{FF2B5EF4-FFF2-40B4-BE49-F238E27FC236}">
                <a16:creationId xmlns:a16="http://schemas.microsoft.com/office/drawing/2014/main" id="{E258C87C-A803-47B7-AF56-451A5C4F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6" y="3675064"/>
            <a:ext cx="1027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48145" name="Text Box 16">
            <a:extLst>
              <a:ext uri="{FF2B5EF4-FFF2-40B4-BE49-F238E27FC236}">
                <a16:creationId xmlns:a16="http://schemas.microsoft.com/office/drawing/2014/main" id="{A537E5EE-E14B-4D9F-B282-75D34B705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5270500"/>
            <a:ext cx="1534692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weighted</a:t>
            </a:r>
          </a:p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connections</a:t>
            </a:r>
          </a:p>
        </p:txBody>
      </p:sp>
      <p:sp>
        <p:nvSpPr>
          <p:cNvPr id="48146" name="Line 17">
            <a:extLst>
              <a:ext uri="{FF2B5EF4-FFF2-40B4-BE49-F238E27FC236}">
                <a16:creationId xmlns:a16="http://schemas.microsoft.com/office/drawing/2014/main" id="{3ADD8F05-5B86-4AAB-81D8-42FFA8A939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6626" y="2719388"/>
            <a:ext cx="1146175" cy="106680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9" name="Text Box 20">
            <a:extLst>
              <a:ext uri="{FF2B5EF4-FFF2-40B4-BE49-F238E27FC236}">
                <a16:creationId xmlns:a16="http://schemas.microsoft.com/office/drawing/2014/main" id="{7C799467-2176-4436-969A-E21517AD4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51" y="2205038"/>
            <a:ext cx="199796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transfer function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96942FFF-C7E1-4FD4-8162-1120625F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706" y="2889038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F8329339-2C3A-4F21-8CDA-A4373EFDF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3670005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E218FEC7-6752-4559-8FCD-620A12CDE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1952" y="4806654"/>
            <a:ext cx="37572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 err="1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 err="1">
                <a:latin typeface="Times New Roman" panose="02020603050405020304" pitchFamily="18" charset="0"/>
              </a:rPr>
              <a:t>j</a:t>
            </a:r>
            <a:endParaRPr lang="en-GB" altLang="sv-SE" sz="2400" i="1" baseline="-250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/>
              <p:nvPr/>
            </p:nvSpPr>
            <p:spPr>
              <a:xfrm>
                <a:off x="8625724" y="2616584"/>
                <a:ext cx="3049553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output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nary>
                          </m:e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≥ 0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sv-SE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724" y="2616584"/>
                <a:ext cx="3049553" cy="719428"/>
              </a:xfrm>
              <a:prstGeom prst="rect">
                <a:avLst/>
              </a:prstGeom>
              <a:blipFill>
                <a:blip r:embed="rId3"/>
                <a:stretch>
                  <a:fillRect l="-48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560CC1A-ADF5-4814-A4FF-7B64D7E44EC7}"/>
              </a:ext>
            </a:extLst>
          </p:cNvPr>
          <p:cNvCxnSpPr>
            <a:cxnSpLocks/>
          </p:cNvCxnSpPr>
          <p:nvPr/>
        </p:nvCxnSpPr>
        <p:spPr>
          <a:xfrm flipV="1">
            <a:off x="8214102" y="5083176"/>
            <a:ext cx="2681206" cy="102050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/>
              <p:nvPr/>
            </p:nvSpPr>
            <p:spPr>
              <a:xfrm>
                <a:off x="5102738" y="3547071"/>
                <a:ext cx="47282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38" y="3547071"/>
                <a:ext cx="47282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Neural Network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7D7CA-2B8B-45B1-A924-92005181165D}"/>
              </a:ext>
            </a:extLst>
          </p:cNvPr>
          <p:cNvSpPr/>
          <p:nvPr/>
        </p:nvSpPr>
        <p:spPr>
          <a:xfrm>
            <a:off x="605721" y="2165668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C6C83C-1F20-4E43-A150-52E3DBAADD90}"/>
              </a:ext>
            </a:extLst>
          </p:cNvPr>
          <p:cNvSpPr/>
          <p:nvPr/>
        </p:nvSpPr>
        <p:spPr>
          <a:xfrm>
            <a:off x="628968" y="3528226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0B526E-409A-4C00-85C0-F79BEF55F87A}"/>
              </a:ext>
            </a:extLst>
          </p:cNvPr>
          <p:cNvSpPr/>
          <p:nvPr/>
        </p:nvSpPr>
        <p:spPr>
          <a:xfrm>
            <a:off x="605721" y="4890785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970472-B3E5-484E-84FA-B7345D8957D6}"/>
              </a:ext>
            </a:extLst>
          </p:cNvPr>
          <p:cNvSpPr/>
          <p:nvPr/>
        </p:nvSpPr>
        <p:spPr>
          <a:xfrm>
            <a:off x="4507423" y="166612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18304E-37AA-4EE2-A04A-F198A7C8FC36}"/>
              </a:ext>
            </a:extLst>
          </p:cNvPr>
          <p:cNvSpPr/>
          <p:nvPr/>
        </p:nvSpPr>
        <p:spPr>
          <a:xfrm>
            <a:off x="4507423" y="266493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03339C-C3B5-4E26-9B84-5CB6D7EB4783}"/>
              </a:ext>
            </a:extLst>
          </p:cNvPr>
          <p:cNvSpPr/>
          <p:nvPr/>
        </p:nvSpPr>
        <p:spPr>
          <a:xfrm>
            <a:off x="4507423" y="365858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AB4217-395F-4E03-A3E9-35CB92DFCFA4}"/>
              </a:ext>
            </a:extLst>
          </p:cNvPr>
          <p:cNvSpPr/>
          <p:nvPr/>
        </p:nvSpPr>
        <p:spPr>
          <a:xfrm>
            <a:off x="4507423" y="465739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5A8FE9-8D69-4E25-86DC-3D730D5E90CB}"/>
              </a:ext>
            </a:extLst>
          </p:cNvPr>
          <p:cNvSpPr/>
          <p:nvPr/>
        </p:nvSpPr>
        <p:spPr>
          <a:xfrm>
            <a:off x="4507423" y="5651032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D61348-41C4-44A9-8466-018F7E42506E}"/>
              </a:ext>
            </a:extLst>
          </p:cNvPr>
          <p:cNvSpPr/>
          <p:nvPr/>
        </p:nvSpPr>
        <p:spPr>
          <a:xfrm>
            <a:off x="8202389" y="2861882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69B9B5-16EE-418C-8FC7-2B251A7D30FA}"/>
              </a:ext>
            </a:extLst>
          </p:cNvPr>
          <p:cNvSpPr/>
          <p:nvPr/>
        </p:nvSpPr>
        <p:spPr>
          <a:xfrm>
            <a:off x="8179142" y="4224441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96A33-5D55-4B3D-BC58-413B165D3327}"/>
              </a:ext>
            </a:extLst>
          </p:cNvPr>
          <p:cNvCxnSpPr>
            <a:cxnSpLocks/>
            <a:stCxn id="2" idx="6"/>
            <a:endCxn id="29" idx="2"/>
          </p:cNvCxnSpPr>
          <p:nvPr/>
        </p:nvCxnSpPr>
        <p:spPr>
          <a:xfrm flipV="1">
            <a:off x="1365138" y="2030338"/>
            <a:ext cx="3142285" cy="4995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567506-7C68-4F17-B3EA-DF8400A2C5AD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1365138" y="2529878"/>
            <a:ext cx="3142285" cy="4992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8E69CC-1F43-4771-81D3-5F512BE0D337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1365138" y="2529878"/>
            <a:ext cx="3142285" cy="14929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341A5D-AEE6-42BF-A593-DD07730C892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1365138" y="2529878"/>
            <a:ext cx="3142285" cy="2491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9E84B-A764-474E-BEC8-2629C691A3F9}"/>
              </a:ext>
            </a:extLst>
          </p:cNvPr>
          <p:cNvCxnSpPr>
            <a:cxnSpLocks/>
            <a:stCxn id="2" idx="6"/>
            <a:endCxn id="33" idx="2"/>
          </p:cNvCxnSpPr>
          <p:nvPr/>
        </p:nvCxnSpPr>
        <p:spPr>
          <a:xfrm>
            <a:off x="1365138" y="2529878"/>
            <a:ext cx="3142285" cy="3485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BA14E4-DBDC-4243-9A32-C3A126A93AF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1388385" y="3029148"/>
            <a:ext cx="3119038" cy="863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F37C18-3CE4-4B51-9574-FD1453C06EEB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388385" y="3892436"/>
            <a:ext cx="3119038" cy="1303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148698-BD7B-4E2F-B7CB-07491AF0F94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1388385" y="3892436"/>
            <a:ext cx="3119038" cy="11291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E0C1DA-BF39-4464-8CF9-9FA4F2D6C656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>
            <a:off x="1388385" y="3892436"/>
            <a:ext cx="3119038" cy="21228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61D9C-1C6A-4EBD-813A-3E1D1BC6226F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 flipV="1">
            <a:off x="1388385" y="2030338"/>
            <a:ext cx="3119038" cy="18620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59ADA-D907-47D0-BA86-A23579134357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1365138" y="2030338"/>
            <a:ext cx="3142285" cy="32246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D1712-14ED-45EF-87E7-DFD6842F82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365138" y="3029148"/>
            <a:ext cx="3142285" cy="22258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19461-F782-49DB-B115-C6DE0105D249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1365138" y="4022790"/>
            <a:ext cx="3142285" cy="12322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7EC24D6-DAF6-452E-8D10-7BB0258472DA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65138" y="5021600"/>
            <a:ext cx="3142285" cy="2333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38DD7-0181-48A0-88C8-E4A3DC9D5D7B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1365138" y="5254995"/>
            <a:ext cx="3142285" cy="7602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EF7900-5330-4421-AF51-153CFA24842E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5266840" y="3226092"/>
            <a:ext cx="2935549" cy="1795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4E56F4-BD1D-4A44-8DCF-61804FB9334C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>
            <a:off x="5266840" y="2030338"/>
            <a:ext cx="2935549" cy="11957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207890-D9AE-4F50-83F1-CA8CFA712FEA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5266840" y="3029148"/>
            <a:ext cx="2935549" cy="19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93AD15-2509-41A7-BBC2-EC029605E34F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5266840" y="3226092"/>
            <a:ext cx="2935549" cy="796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03160F-2E41-4302-B595-52A3AEF1FB68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5266840" y="3226092"/>
            <a:ext cx="2935549" cy="27891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E1C3CB4-44DB-481D-B4FB-DAFBAE2040C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5266840" y="4588651"/>
            <a:ext cx="2912302" cy="4329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99D0976-F679-431D-BAA3-06F4B2C4E84A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>
            <a:off x="5266840" y="2030338"/>
            <a:ext cx="2912302" cy="25583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EE8BCD-1093-4D4D-AC65-585B4313C296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266840" y="3029148"/>
            <a:ext cx="2912302" cy="1559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93E54A-0B2B-46B1-905E-B44F72BAF245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5266840" y="4022790"/>
            <a:ext cx="2912302" cy="5658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686117C-A257-4BEF-A780-B4ABE1D1FEFC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5266840" y="4588651"/>
            <a:ext cx="2912302" cy="14265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65C319F-BC0C-4195-9E23-7A5CF1C44CE3}"/>
              </a:ext>
            </a:extLst>
          </p:cNvPr>
          <p:cNvSpPr txBox="1"/>
          <p:nvPr/>
        </p:nvSpPr>
        <p:spPr>
          <a:xfrm>
            <a:off x="447461" y="141763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Input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C7BB2-DB74-440A-8692-099ED878F2B8}"/>
              </a:ext>
            </a:extLst>
          </p:cNvPr>
          <p:cNvSpPr txBox="1"/>
          <p:nvPr/>
        </p:nvSpPr>
        <p:spPr>
          <a:xfrm>
            <a:off x="4349163" y="630399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Hidden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A6DF68-DCC1-445A-8ECB-204232DC547C}"/>
              </a:ext>
            </a:extLst>
          </p:cNvPr>
          <p:cNvSpPr txBox="1"/>
          <p:nvPr/>
        </p:nvSpPr>
        <p:spPr>
          <a:xfrm>
            <a:off x="7867795" y="2007179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/>
              <p:nvPr/>
            </p:nvSpPr>
            <p:spPr>
              <a:xfrm>
                <a:off x="9475499" y="1080702"/>
                <a:ext cx="1835502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499" y="1080702"/>
                <a:ext cx="1835502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/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2AF5DE7-5864-47A9-955B-23B248006E4B}"/>
              </a:ext>
            </a:extLst>
          </p:cNvPr>
          <p:cNvGrpSpPr/>
          <p:nvPr/>
        </p:nvGrpSpPr>
        <p:grpSpPr>
          <a:xfrm>
            <a:off x="9195169" y="3565127"/>
            <a:ext cx="2206399" cy="1183452"/>
            <a:chOff x="9195169" y="3565127"/>
            <a:chExt cx="2206399" cy="1183452"/>
          </a:xfrm>
        </p:grpSpPr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8BD43217-07FC-46F7-8FFF-1AED599E6248}"/>
                </a:ext>
              </a:extLst>
            </p:cNvPr>
            <p:cNvSpPr/>
            <p:nvPr/>
          </p:nvSpPr>
          <p:spPr>
            <a:xfrm rot="17485821">
              <a:off x="10261164" y="3834179"/>
              <a:ext cx="914400" cy="914400"/>
            </a:xfrm>
            <a:prstGeom prst="arc">
              <a:avLst>
                <a:gd name="adj1" fmla="val 16200000"/>
                <a:gd name="adj2" fmla="val 204042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645BC928-0B56-48B6-A03A-1442639A263E}"/>
                </a:ext>
              </a:extLst>
            </p:cNvPr>
            <p:cNvSpPr/>
            <p:nvPr/>
          </p:nvSpPr>
          <p:spPr>
            <a:xfrm rot="6147268">
              <a:off x="9390157" y="3565127"/>
              <a:ext cx="914400" cy="914400"/>
            </a:xfrm>
            <a:prstGeom prst="arc">
              <a:avLst>
                <a:gd name="adj1" fmla="val 16200000"/>
                <a:gd name="adj2" fmla="val 208590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8F6D2BB-33FD-4E33-9DCA-215CF6A0B482}"/>
                </a:ext>
              </a:extLst>
            </p:cNvPr>
            <p:cNvCxnSpPr>
              <a:cxnSpLocks/>
            </p:cNvCxnSpPr>
            <p:nvPr/>
          </p:nvCxnSpPr>
          <p:spPr>
            <a:xfrm>
              <a:off x="9195169" y="4479550"/>
              <a:ext cx="6541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EACB8A8-26FA-42C8-9F6C-C219CA41901D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531" y="3832825"/>
              <a:ext cx="674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99620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0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88640"/>
            <a:ext cx="8229600" cy="1143000"/>
          </a:xfrm>
        </p:spPr>
        <p:txBody>
          <a:bodyPr>
            <a:normAutofit/>
          </a:bodyPr>
          <a:lstStyle/>
          <a:p>
            <a:r>
              <a:rPr lang="sv-SE" dirty="0"/>
              <a:t>Training the network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0" y="1772816"/>
            <a:ext cx="8388425" cy="2712098"/>
          </a:xfrm>
        </p:spPr>
        <p:txBody>
          <a:bodyPr>
            <a:normAutofit fontScale="85000" lnSpcReduction="10000"/>
          </a:bodyPr>
          <a:lstStyle/>
          <a:p>
            <a:r>
              <a:rPr lang="en-GB" sz="2600" dirty="0"/>
              <a:t>Split data into train and test</a:t>
            </a:r>
          </a:p>
          <a:p>
            <a:r>
              <a:rPr lang="en-GB" sz="2600" dirty="0"/>
              <a:t>Define a function to measure how good/bad our function is</a:t>
            </a:r>
          </a:p>
          <a:p>
            <a:endParaRPr lang="en-GB" sz="2600" dirty="0"/>
          </a:p>
          <a:p>
            <a:pPr marL="0" indent="0">
              <a:buNone/>
            </a:pPr>
            <a:br>
              <a:rPr lang="en-GB" sz="2600" dirty="0"/>
            </a:br>
            <a:endParaRPr lang="en-GB" sz="2600" dirty="0"/>
          </a:p>
          <a:p>
            <a:r>
              <a:rPr lang="en-GB" sz="2600" dirty="0"/>
              <a:t>Find weights and biases that minimises the cost for the problem</a:t>
            </a:r>
          </a:p>
          <a:p>
            <a:r>
              <a:rPr lang="en-GB" sz="2600" dirty="0"/>
              <a:t>Obviously a very hard problem to solve. Numerical methods needed</a:t>
            </a:r>
          </a:p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701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88640"/>
            <a:ext cx="10084342" cy="1143000"/>
          </a:xfrm>
        </p:spPr>
        <p:txBody>
          <a:bodyPr>
            <a:noAutofit/>
          </a:bodyPr>
          <a:lstStyle/>
          <a:p>
            <a:r>
              <a:rPr lang="sv-SE" dirty="0"/>
              <a:t>Minimizing Cost with Gradient Descent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/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upload.wikimedia.org/wikipedia/commons/thumb/b/bd/Spitzkoppe_360_Panorama.jpg/1024px-Spitzkoppe_360_Panorama.jpg">
            <a:extLst>
              <a:ext uri="{FF2B5EF4-FFF2-40B4-BE49-F238E27FC236}">
                <a16:creationId xmlns:a16="http://schemas.microsoft.com/office/drawing/2014/main" id="{FF31F2F2-1D8D-457C-88DE-1C6A16B8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71" y="4565202"/>
            <a:ext cx="9753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980263-DEFF-414E-BA63-B3C144537976}"/>
              </a:ext>
            </a:extLst>
          </p:cNvPr>
          <p:cNvSpPr/>
          <p:nvPr/>
        </p:nvSpPr>
        <p:spPr>
          <a:xfrm>
            <a:off x="6795183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B0D588-EFA0-4197-BECC-FC32B7A00A5C}"/>
              </a:ext>
            </a:extLst>
          </p:cNvPr>
          <p:cNvSpPr/>
          <p:nvPr/>
        </p:nvSpPr>
        <p:spPr>
          <a:xfrm>
            <a:off x="9238095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8E9595-C84C-455B-B545-CEBC3F0EFF71}"/>
              </a:ext>
            </a:extLst>
          </p:cNvPr>
          <p:cNvSpPr/>
          <p:nvPr/>
        </p:nvSpPr>
        <p:spPr>
          <a:xfrm>
            <a:off x="6893719" y="254366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F1332F-A2AF-4CAD-B12A-5607EB04309C}"/>
              </a:ext>
            </a:extLst>
          </p:cNvPr>
          <p:cNvSpPr/>
          <p:nvPr/>
        </p:nvSpPr>
        <p:spPr>
          <a:xfrm>
            <a:off x="6947532" y="275986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ACFE2A-9C16-4197-BDD3-2A8FEC620A05}"/>
              </a:ext>
            </a:extLst>
          </p:cNvPr>
          <p:cNvSpPr/>
          <p:nvPr/>
        </p:nvSpPr>
        <p:spPr>
          <a:xfrm>
            <a:off x="7022264" y="295406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0F6241-A392-4916-8EFA-115221A93F8B}"/>
              </a:ext>
            </a:extLst>
          </p:cNvPr>
          <p:cNvSpPr/>
          <p:nvPr/>
        </p:nvSpPr>
        <p:spPr>
          <a:xfrm>
            <a:off x="7090150" y="31584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CF64D-99D2-45E5-9563-E7F2BB10B1C0}"/>
              </a:ext>
            </a:extLst>
          </p:cNvPr>
          <p:cNvSpPr/>
          <p:nvPr/>
        </p:nvSpPr>
        <p:spPr>
          <a:xfrm>
            <a:off x="7172326" y="334851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370962-04BF-49B4-9B52-96FC0E36692B}"/>
              </a:ext>
            </a:extLst>
          </p:cNvPr>
          <p:cNvSpPr/>
          <p:nvPr/>
        </p:nvSpPr>
        <p:spPr>
          <a:xfrm>
            <a:off x="7269957" y="3474647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19A418-A823-428C-911E-0C1BEA1D3CC9}"/>
              </a:ext>
            </a:extLst>
          </p:cNvPr>
          <p:cNvSpPr/>
          <p:nvPr/>
        </p:nvSpPr>
        <p:spPr>
          <a:xfrm>
            <a:off x="9277351" y="234953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EA1301-B062-4CE9-A033-13C22BFDDFA8}"/>
              </a:ext>
            </a:extLst>
          </p:cNvPr>
          <p:cNvSpPr/>
          <p:nvPr/>
        </p:nvSpPr>
        <p:spPr>
          <a:xfrm>
            <a:off x="9993632" y="251432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03D16-F738-4381-83E2-DF7F2A303E0B}"/>
              </a:ext>
            </a:extLst>
          </p:cNvPr>
          <p:cNvSpPr/>
          <p:nvPr/>
        </p:nvSpPr>
        <p:spPr>
          <a:xfrm>
            <a:off x="9432576" y="28295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9EC59E-9831-44C0-8E89-3BFF0BA0899B}"/>
              </a:ext>
            </a:extLst>
          </p:cNvPr>
          <p:cNvSpPr/>
          <p:nvPr/>
        </p:nvSpPr>
        <p:spPr>
          <a:xfrm>
            <a:off x="9932670" y="290270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2DD404-BCA9-47A7-8557-CEC28FAEC45D}"/>
              </a:ext>
            </a:extLst>
          </p:cNvPr>
          <p:cNvSpPr/>
          <p:nvPr/>
        </p:nvSpPr>
        <p:spPr>
          <a:xfrm>
            <a:off x="9503979" y="306409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D487CE-9631-464D-A5C1-8DCC7A423EA0}"/>
              </a:ext>
            </a:extLst>
          </p:cNvPr>
          <p:cNvSpPr/>
          <p:nvPr/>
        </p:nvSpPr>
        <p:spPr>
          <a:xfrm>
            <a:off x="9886951" y="318134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FB2A74-0AE5-417D-9A87-B6F4AED8F1DA}"/>
              </a:ext>
            </a:extLst>
          </p:cNvPr>
          <p:cNvSpPr/>
          <p:nvPr/>
        </p:nvSpPr>
        <p:spPr>
          <a:xfrm>
            <a:off x="9579770" y="328459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5423C4-6474-4E47-9249-9CB05F8B69B7}"/>
              </a:ext>
            </a:extLst>
          </p:cNvPr>
          <p:cNvSpPr/>
          <p:nvPr/>
        </p:nvSpPr>
        <p:spPr>
          <a:xfrm>
            <a:off x="9840723" y="338328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1F8FA8-3922-4462-9E9E-BB7159DCBB8A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>
            <a:off x="9277351" y="2372391"/>
            <a:ext cx="762000" cy="1647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519C0A-1310-4016-ACEF-65150200638F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V="1">
            <a:off x="9432576" y="2537185"/>
            <a:ext cx="606775" cy="315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445C92-4662-4414-9B4F-07392D6B5B57}"/>
              </a:ext>
            </a:extLst>
          </p:cNvPr>
          <p:cNvCxnSpPr>
            <a:cxnSpLocks/>
            <a:stCxn id="19" idx="2"/>
            <a:endCxn id="20" idx="6"/>
          </p:cNvCxnSpPr>
          <p:nvPr/>
        </p:nvCxnSpPr>
        <p:spPr>
          <a:xfrm>
            <a:off x="9432576" y="2852450"/>
            <a:ext cx="545813" cy="73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24B1C-09AB-49F7-9264-BD465F4419C7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V="1">
            <a:off x="9503979" y="2925561"/>
            <a:ext cx="474410" cy="1613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2CDBD-5354-4954-A2A1-CF3A744427E0}"/>
              </a:ext>
            </a:extLst>
          </p:cNvPr>
          <p:cNvCxnSpPr>
            <a:cxnSpLocks/>
            <a:stCxn id="21" idx="2"/>
            <a:endCxn id="22" idx="6"/>
          </p:cNvCxnSpPr>
          <p:nvPr/>
        </p:nvCxnSpPr>
        <p:spPr>
          <a:xfrm>
            <a:off x="9503979" y="3086956"/>
            <a:ext cx="428691" cy="1172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8CA813-C5EF-4536-AA89-063B60C39A0E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9625489" y="3211348"/>
            <a:ext cx="287650" cy="96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A13232-525F-4081-8AB3-55990920FAE7}"/>
              </a:ext>
            </a:extLst>
          </p:cNvPr>
          <p:cNvCxnSpPr>
            <a:cxnSpLocks/>
            <a:stCxn id="24" idx="6"/>
            <a:endCxn id="23" idx="6"/>
          </p:cNvCxnSpPr>
          <p:nvPr/>
        </p:nvCxnSpPr>
        <p:spPr>
          <a:xfrm flipH="1" flipV="1">
            <a:off x="9625489" y="3307459"/>
            <a:ext cx="260953" cy="986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8C2B1FB-395E-4B0E-B068-2A7FC1DB438B}"/>
              </a:ext>
            </a:extLst>
          </p:cNvPr>
          <p:cNvCxnSpPr>
            <a:cxnSpLocks/>
          </p:cNvCxnSpPr>
          <p:nvPr/>
        </p:nvCxnSpPr>
        <p:spPr>
          <a:xfrm>
            <a:off x="6916578" y="2575284"/>
            <a:ext cx="62737" cy="2303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2A632A-2A47-4B02-A159-A5DBA8364312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>
            <a:off x="6970392" y="2759869"/>
            <a:ext cx="74732" cy="2399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62DB70-6EF0-4165-9AAC-87BBEB580767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7028959" y="2960763"/>
            <a:ext cx="96156" cy="2505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691B53-50BF-4616-ABF8-57B9E82826A6}"/>
              </a:ext>
            </a:extLst>
          </p:cNvPr>
          <p:cNvCxnSpPr>
            <a:cxnSpLocks/>
          </p:cNvCxnSpPr>
          <p:nvPr/>
        </p:nvCxnSpPr>
        <p:spPr>
          <a:xfrm>
            <a:off x="7125723" y="3211348"/>
            <a:ext cx="79022" cy="18288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1D5F80-76D5-408E-84D0-630E03840705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7211350" y="3387536"/>
            <a:ext cx="65302" cy="9380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B383D79-58FD-4E62-91CD-4021E44CB534}"/>
              </a:ext>
            </a:extLst>
          </p:cNvPr>
          <p:cNvSpPr/>
          <p:nvPr/>
        </p:nvSpPr>
        <p:spPr>
          <a:xfrm>
            <a:off x="9539664" y="31829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E0D8B60-514A-496F-BE57-FC4E07E15F65}"/>
              </a:ext>
            </a:extLst>
          </p:cNvPr>
          <p:cNvSpPr/>
          <p:nvPr/>
        </p:nvSpPr>
        <p:spPr>
          <a:xfrm>
            <a:off x="9955529" y="277017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F301E26-0C34-48D0-9497-351A77304E91}"/>
              </a:ext>
            </a:extLst>
          </p:cNvPr>
          <p:cNvSpPr/>
          <p:nvPr/>
        </p:nvSpPr>
        <p:spPr>
          <a:xfrm>
            <a:off x="9238095" y="22090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E60228F-21DF-4560-8B90-10E66DAD14B9}"/>
              </a:ext>
            </a:extLst>
          </p:cNvPr>
          <p:cNvSpPr/>
          <p:nvPr/>
        </p:nvSpPr>
        <p:spPr>
          <a:xfrm>
            <a:off x="10291764" y="223193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CA8A23-93B9-43DE-BB88-DC01D2E04CD1}"/>
              </a:ext>
            </a:extLst>
          </p:cNvPr>
          <p:cNvCxnSpPr>
            <a:cxnSpLocks/>
            <a:stCxn id="78" idx="7"/>
            <a:endCxn id="79" idx="3"/>
          </p:cNvCxnSpPr>
          <p:nvPr/>
        </p:nvCxnSpPr>
        <p:spPr>
          <a:xfrm flipV="1">
            <a:off x="9578688" y="2809199"/>
            <a:ext cx="383536" cy="380475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D4596F9-C4CB-4592-9C72-4A9B079187AD}"/>
              </a:ext>
            </a:extLst>
          </p:cNvPr>
          <p:cNvCxnSpPr>
            <a:cxnSpLocks/>
            <a:stCxn id="79" idx="2"/>
            <a:endCxn id="80" idx="5"/>
          </p:cNvCxnSpPr>
          <p:nvPr/>
        </p:nvCxnSpPr>
        <p:spPr>
          <a:xfrm flipH="1" flipV="1">
            <a:off x="9277119" y="2248095"/>
            <a:ext cx="678410" cy="544940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919B243-A7BA-4460-9D2C-35B21671F106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>
            <a:off x="9283814" y="2231931"/>
            <a:ext cx="1007950" cy="22859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10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8C01-5E51-462E-BD0E-8C94C287B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Importance of Data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739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5A4401A1-D06E-4085-99EA-D930A7977A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/>
              <a:t>From raw data to features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B9B9521A-0FBF-42B6-B243-7585ACFD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 data must often be: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Cleaned, for example to detect periods of time where the sensor was not working properly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Sampled, for example particular frames selected from a video</a:t>
            </a:r>
          </a:p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We must then extract features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For example if we want to tell whether there is a traffic sign in a picture, we want to extract information which is relevant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looking for bright colours and geometrical shapes is clearly relevant 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whether the picture is light or dark is not relevant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It is at this stage that </a:t>
            </a:r>
            <a:r>
              <a:rPr lang="en-GB" altLang="sv-SE" i="1"/>
              <a:t>information reduction</a:t>
            </a:r>
            <a:r>
              <a:rPr lang="en-GB" altLang="sv-SE"/>
              <a:t> happens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/>
              <a:t>Sensors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We are not going to look at sensors and hardware signal processing in this course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We assume that data has been collected using a camera, microphone or some other apparatus and that analogue information has been digitised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A raw data set from a sensor is often very large and noisy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C91F45-3725-47F9-BDF8-699BD793F3F9}"/>
              </a:ext>
            </a:extLst>
          </p:cNvPr>
          <p:cNvSpPr/>
          <p:nvPr/>
        </p:nvSpPr>
        <p:spPr>
          <a:xfrm>
            <a:off x="-2" y="-886265"/>
            <a:ext cx="12871940" cy="246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of AI</a:t>
            </a:r>
          </a:p>
        </p:txBody>
      </p:sp>
      <p:pic>
        <p:nvPicPr>
          <p:cNvPr id="9" name="Picture 2" descr="https://upload.wikimedia.org/wikipedia/commons/f/f0/800px_1973_377_Citroen_DS19_automatically_guided_motor_car.jpg">
            <a:extLst>
              <a:ext uri="{FF2B5EF4-FFF2-40B4-BE49-F238E27FC236}">
                <a16:creationId xmlns:a16="http://schemas.microsoft.com/office/drawing/2014/main" id="{D949442D-6209-45C3-9ED0-05565E7A9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r="13382" b="-1"/>
          <a:stretch/>
        </p:blipFill>
        <p:spPr bwMode="auto">
          <a:xfrm>
            <a:off x="20" y="10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objekt 2">
            <a:extLst>
              <a:ext uri="{FF2B5EF4-FFF2-40B4-BE49-F238E27FC236}">
                <a16:creationId xmlns:a16="http://schemas.microsoft.com/office/drawing/2014/main" id="{67DD3CDC-4E95-4D47-88C8-41D4944C8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7" r="2929" b="2"/>
          <a:stretch/>
        </p:blipFill>
        <p:spPr>
          <a:xfrm>
            <a:off x="6122522" y="10"/>
            <a:ext cx="3008376" cy="426109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2614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AA30F4-907C-4EF0-A0B8-ADBDFCE52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9" r="28882" b="-1"/>
          <a:stretch/>
        </p:blipFill>
        <p:spPr>
          <a:xfrm>
            <a:off x="9183624" y="10"/>
            <a:ext cx="3008376" cy="426109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7921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FF1850-8D1E-4E84-BD9E-F2E906958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37307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File:Iphone X.png">
            <a:extLst>
              <a:ext uri="{FF2B5EF4-FFF2-40B4-BE49-F238E27FC236}">
                <a16:creationId xmlns:a16="http://schemas.microsoft.com/office/drawing/2014/main" id="{B533085F-6182-4466-A268-C4CCD81C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r="10077"/>
          <a:stretch/>
        </p:blipFill>
        <p:spPr bwMode="auto">
          <a:xfrm>
            <a:off x="3021512" y="-62720"/>
            <a:ext cx="3101010" cy="430485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4508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 for data scientists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9958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Why python 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Simple to learn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Similar syntax to </a:t>
            </a:r>
            <a:r>
              <a:rPr lang="en-GB" altLang="sv-SE" dirty="0" err="1"/>
              <a:t>Matlab</a:t>
            </a:r>
            <a:r>
              <a:rPr lang="en-GB" altLang="sv-SE" dirty="0"/>
              <a:t> making switch simple for people used to scientific computing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Well developed libraries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707881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How python 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Developed with readability in focus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Indentation important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Non declarative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Object oriented, functional or </a:t>
            </a:r>
            <a:r>
              <a:rPr lang="en-GB" altLang="sv-SE" dirty="0" err="1"/>
              <a:t>precedural</a:t>
            </a:r>
            <a:endParaRPr lang="en-GB" altLang="sv-SE" dirty="0"/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055288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Syntax and naming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# is used for starting a comment line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“““ Multi line comment “““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= 1 # set a to 1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+= 1 # add 1 to a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 = a*a + a**2 # multiply and take the square 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 = [0,2, ]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def </a:t>
            </a:r>
            <a:r>
              <a:rPr lang="en-GB" altLang="sv-SE" dirty="0" err="1"/>
              <a:t>func</a:t>
            </a:r>
            <a:r>
              <a:rPr lang="en-GB" altLang="sv-SE" dirty="0"/>
              <a:t>(</a:t>
            </a:r>
            <a:r>
              <a:rPr lang="en-GB" altLang="sv-SE" dirty="0" err="1"/>
              <a:t>val</a:t>
            </a:r>
            <a:r>
              <a:rPr lang="en-GB" altLang="sv-SE" dirty="0"/>
              <a:t>):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	print(</a:t>
            </a:r>
            <a:r>
              <a:rPr lang="en-GB" altLang="sv-SE" dirty="0" err="1"/>
              <a:t>val</a:t>
            </a:r>
            <a:r>
              <a:rPr lang="en-GB" altLang="sv-SE" dirty="0"/>
              <a:t>)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func</a:t>
            </a:r>
            <a:r>
              <a:rPr lang="en-GB" altLang="sv-SE" dirty="0"/>
              <a:t>(9)</a:t>
            </a:r>
          </a:p>
        </p:txBody>
      </p:sp>
    </p:spTree>
    <p:extLst>
      <p:ext uri="{BB962C8B-B14F-4D97-AF65-F5344CB8AC3E}">
        <p14:creationId xmlns:p14="http://schemas.microsoft.com/office/powerpoint/2010/main" val="1066468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89C36C-BB8B-490E-8DF4-1310D2A3FC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368" y="1032320"/>
            <a:ext cx="5001370" cy="510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4" name="Picture 4" descr="RUNSWift AIBOS.jpg">
            <a:extLst>
              <a:ext uri="{FF2B5EF4-FFF2-40B4-BE49-F238E27FC236}">
                <a16:creationId xmlns:a16="http://schemas.microsoft.com/office/drawing/2014/main" id="{0E521E7B-C9DA-4C72-AD93-965FCCDD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2" y="1690688"/>
            <a:ext cx="4762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1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31845"/>
            <a:ext cx="10972800" cy="66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59AF-B806-47B9-9FF2-0EAD0FBEA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Some history might help us to understand the changes of the future</a:t>
            </a:r>
          </a:p>
        </p:txBody>
      </p:sp>
    </p:spTree>
    <p:extLst>
      <p:ext uri="{BB962C8B-B14F-4D97-AF65-F5344CB8AC3E}">
        <p14:creationId xmlns:p14="http://schemas.microsoft.com/office/powerpoint/2010/main" val="263801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Industrial revolution	</a:t>
            </a:r>
          </a:p>
        </p:txBody>
      </p:sp>
      <p:pic>
        <p:nvPicPr>
          <p:cNvPr id="3078" name="Picture 6" descr="Picture">
            <a:extLst>
              <a:ext uri="{FF2B5EF4-FFF2-40B4-BE49-F238E27FC236}">
                <a16:creationId xmlns:a16="http://schemas.microsoft.com/office/drawing/2014/main" id="{03440D2D-D0B4-4EBF-A620-1DF28ADBA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7" r="25261" b="2"/>
          <a:stretch/>
        </p:blipFill>
        <p:spPr bwMode="auto">
          <a:xfrm>
            <a:off x="20" y="10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">
            <a:extLst>
              <a:ext uri="{FF2B5EF4-FFF2-40B4-BE49-F238E27FC236}">
                <a16:creationId xmlns:a16="http://schemas.microsoft.com/office/drawing/2014/main" id="{19887954-E2B2-41F2-9480-AAB0A56BF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6" r="17136" b="1"/>
          <a:stretch/>
        </p:blipFill>
        <p:spPr bwMode="auto">
          <a:xfrm>
            <a:off x="3061261" y="10"/>
            <a:ext cx="3008534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icture">
            <a:extLst>
              <a:ext uri="{FF2B5EF4-FFF2-40B4-BE49-F238E27FC236}">
                <a16:creationId xmlns:a16="http://schemas.microsoft.com/office/drawing/2014/main" id="{B2F5D3A2-9EC1-42E5-B070-FF7B11ED3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r="27731" b="-2"/>
          <a:stretch/>
        </p:blipFill>
        <p:spPr bwMode="auto">
          <a:xfrm>
            <a:off x="6122522" y="10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48" name="Straight Connector 74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2614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Picture">
            <a:extLst>
              <a:ext uri="{FF2B5EF4-FFF2-40B4-BE49-F238E27FC236}">
                <a16:creationId xmlns:a16="http://schemas.microsoft.com/office/drawing/2014/main" id="{F6EFA26B-B207-405F-B205-E12F7B9D2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2" r="19471" b="1"/>
          <a:stretch/>
        </p:blipFill>
        <p:spPr bwMode="auto">
          <a:xfrm>
            <a:off x="9183624" y="10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49" name="Straight Connector 76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7921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9FF1850-8D1E-4E84-BD9E-F2E906958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37307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263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7011" y="48914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sv-SE" sz="4200" dirty="0"/>
              <a:t>Electrification from an architects perspective</a:t>
            </a:r>
            <a:br>
              <a:rPr lang="en-US" altLang="sv-SE" sz="4200" dirty="0"/>
            </a:br>
            <a:r>
              <a:rPr lang="en-US" altLang="sv-SE" sz="2700" dirty="0"/>
              <a:t>The secondary effects</a:t>
            </a:r>
          </a:p>
        </p:txBody>
      </p:sp>
      <p:pic>
        <p:nvPicPr>
          <p:cNvPr id="4108" name="Picture 12" descr="https://jorntrahus.se/wp-content/uploads/2017/12/Bergsholmen-L-3D.jpg">
            <a:extLst>
              <a:ext uri="{FF2B5EF4-FFF2-40B4-BE49-F238E27FC236}">
                <a16:creationId xmlns:a16="http://schemas.microsoft.com/office/drawing/2014/main" id="{A55FA5BA-675D-46A1-A1C2-46564A61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4"/>
          <a:stretch/>
        </p:blipFill>
        <p:spPr bwMode="auto">
          <a:xfrm>
            <a:off x="321734" y="409844"/>
            <a:ext cx="5458816" cy="3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1" name="Straight Connector 13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https://scontent-lht6-1.cdninstagram.com/vp/2672e418b80789a64427bb83cd2de6a8/5D996EA0/t51.2885-15/e35/59853896_126735545183322_6727344627222837732_n.jpg?_nc_ht=scontent-lht6-1.cdninstagram.com&amp;se=8&amp;ig_cache_key=MjA0NDkyNTg3MjQyODk0MDc1Mg%3D%3D.2">
            <a:extLst>
              <a:ext uri="{FF2B5EF4-FFF2-40B4-BE49-F238E27FC236}">
                <a16:creationId xmlns:a16="http://schemas.microsoft.com/office/drawing/2014/main" id="{A4115898-2B37-4467-8302-F99C35B61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r="379" b="2"/>
          <a:stretch/>
        </p:blipFill>
        <p:spPr bwMode="auto">
          <a:xfrm>
            <a:off x="6411450" y="409546"/>
            <a:ext cx="5458813" cy="38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9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sv-SE" sz="6000" dirty="0"/>
              <a:t>Skyscraper of the future</a:t>
            </a:r>
            <a:endParaRPr lang="en-US" altLang="sv-SE" sz="3600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ttps://upload.wikimedia.org/wikipedia/commons/thumb/f/fe/Detroit_Photographic_Company_%280645%29.jpg/800px-Detroit_Photographic_Company_%280645%29.jpg">
            <a:extLst>
              <a:ext uri="{FF2B5EF4-FFF2-40B4-BE49-F238E27FC236}">
                <a16:creationId xmlns:a16="http://schemas.microsoft.com/office/drawing/2014/main" id="{476872ED-F32D-44CC-8755-A87EB3DE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2" r="1" b="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94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903</Words>
  <Application>Microsoft Office PowerPoint</Application>
  <PresentationFormat>Widescreen</PresentationFormat>
  <Paragraphs>172</Paragraphs>
  <Slides>33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Cambria Math</vt:lpstr>
      <vt:lpstr>Symbol</vt:lpstr>
      <vt:lpstr>Times New Roman</vt:lpstr>
      <vt:lpstr>Office Theme</vt:lpstr>
      <vt:lpstr>Basic Python and introduction to  neural nets</vt:lpstr>
      <vt:lpstr>PowerPoint Presentation</vt:lpstr>
      <vt:lpstr>Use of AI</vt:lpstr>
      <vt:lpstr>PowerPoint Presentation</vt:lpstr>
      <vt:lpstr>PowerPoint Presentation</vt:lpstr>
      <vt:lpstr>PowerPoint Presentation</vt:lpstr>
      <vt:lpstr>Industrial revolution </vt:lpstr>
      <vt:lpstr>Electrification from an architects perspective The secondary effects</vt:lpstr>
      <vt:lpstr>Skyscraper of the future</vt:lpstr>
      <vt:lpstr>PowerPoint Presentation</vt:lpstr>
      <vt:lpstr>Intelligence  Ability to learn</vt:lpstr>
      <vt:lpstr>Intelligence  Processing information</vt:lpstr>
      <vt:lpstr>What is the difference between these tasks?</vt:lpstr>
      <vt:lpstr>Background (contd.)</vt:lpstr>
      <vt:lpstr>For what kinds of task is pattern recognition important?</vt:lpstr>
      <vt:lpstr>Magic of new methods</vt:lpstr>
      <vt:lpstr>Lets do some coding!</vt:lpstr>
      <vt:lpstr>From features to information…</vt:lpstr>
      <vt:lpstr>….using a cognitive approach</vt:lpstr>
      <vt:lpstr>PowerPoint Presentation</vt:lpstr>
      <vt:lpstr>Background</vt:lpstr>
      <vt:lpstr>Neural Nets</vt:lpstr>
      <vt:lpstr>Perceptron</vt:lpstr>
      <vt:lpstr>Neural Network</vt:lpstr>
      <vt:lpstr>Training the network</vt:lpstr>
      <vt:lpstr>Minimizing Cost with Gradient Descent</vt:lpstr>
      <vt:lpstr>PowerPoint Presentation</vt:lpstr>
      <vt:lpstr>From raw data to features</vt:lpstr>
      <vt:lpstr>Sensors</vt:lpstr>
      <vt:lpstr>PowerPoint Presentation</vt:lpstr>
      <vt:lpstr>Why python </vt:lpstr>
      <vt:lpstr>How python </vt:lpstr>
      <vt:lpstr>Syntax and naming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Python and introduction to  neural nets</dc:title>
  <dc:creator>Johansson, Simon</dc:creator>
  <cp:lastModifiedBy>Johansson, Simon</cp:lastModifiedBy>
  <cp:revision>17</cp:revision>
  <dcterms:created xsi:type="dcterms:W3CDTF">2019-05-28T11:50:19Z</dcterms:created>
  <dcterms:modified xsi:type="dcterms:W3CDTF">2019-05-29T14:10:08Z</dcterms:modified>
</cp:coreProperties>
</file>